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72" r:id="rId3"/>
    <p:sldId id="257" r:id="rId4"/>
    <p:sldId id="271" r:id="rId5"/>
    <p:sldId id="269" r:id="rId6"/>
    <p:sldId id="270" r:id="rId7"/>
    <p:sldId id="273" r:id="rId8"/>
    <p:sldId id="258" r:id="rId9"/>
    <p:sldId id="263" r:id="rId10"/>
    <p:sldId id="292" r:id="rId11"/>
    <p:sldId id="264" r:id="rId12"/>
    <p:sldId id="265" r:id="rId13"/>
    <p:sldId id="285" r:id="rId14"/>
    <p:sldId id="266" r:id="rId15"/>
    <p:sldId id="286" r:id="rId16"/>
    <p:sldId id="287" r:id="rId17"/>
    <p:sldId id="268" r:id="rId18"/>
    <p:sldId id="291" r:id="rId19"/>
    <p:sldId id="284" r:id="rId20"/>
    <p:sldId id="260" r:id="rId21"/>
    <p:sldId id="290" r:id="rId22"/>
    <p:sldId id="288" r:id="rId23"/>
    <p:sldId id="289" r:id="rId24"/>
    <p:sldId id="293" r:id="rId25"/>
    <p:sldId id="294" r:id="rId26"/>
  </p:sldIdLst>
  <p:sldSz cx="9144000" cy="6858000" type="screen4x3"/>
  <p:notesSz cx="6858000" cy="994568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33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38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76" autoAdjust="0"/>
    <p:restoredTop sz="94660"/>
  </p:normalViewPr>
  <p:slideViewPr>
    <p:cSldViewPr>
      <p:cViewPr varScale="1">
        <p:scale>
          <a:sx n="81" d="100"/>
          <a:sy n="81" d="100"/>
        </p:scale>
        <p:origin x="-102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-3126" y="-72"/>
      </p:cViewPr>
      <p:guideLst>
        <p:guide orient="horz" pos="3133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0B726F-DCFE-4B1C-A3C1-28C8ADD2659A}" type="datetimeFigureOut">
              <a:rPr lang="ru-RU" smtClean="0"/>
              <a:pPr/>
              <a:t>25.02.2021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099418-6158-4123-A868-2F188276D6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73912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F4F067-FA2A-4E21-B3A4-0E9FCEB5F74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EDDCDC-EE9B-41ED-AC4E-96204865510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ABE198-5436-4A4A-A071-D5C8A06A846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9DCCCE-8805-4D2F-A753-2693D4A7B33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60B031-9FCD-4662-AFD2-38514BF5612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DF31EF-D5E0-43A2-B87B-453896D1AF4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541898-23FF-4071-BB97-A1BBE77E616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424D1D-A79B-465B-BDE4-DDCE35772EB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F477B0-9C5F-4B34-9F5E-39C1A81B218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E34757-ABD9-4784-86B9-E5ABD5BF198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453E8C-86C3-4592-A1EB-2B241FC80E9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C9733FB0-F027-43B7-8A0D-9CC922ADD2B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AFEE705-6114-4065-A48F-55C303B1B46E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jpeg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4.png"/><Relationship Id="rId7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jpeg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4.png"/><Relationship Id="rId7" Type="http://schemas.openxmlformats.org/officeDocument/2006/relationships/image" Target="../media/image1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jpeg"/><Relationship Id="rId5" Type="http://schemas.openxmlformats.org/officeDocument/2006/relationships/image" Target="../media/image5.png"/><Relationship Id="rId10" Type="http://schemas.openxmlformats.org/officeDocument/2006/relationships/image" Target="../media/image19.jpeg"/><Relationship Id="rId4" Type="http://schemas.openxmlformats.org/officeDocument/2006/relationships/image" Target="../media/image6.png"/><Relationship Id="rId9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jpeg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4.png"/><Relationship Id="rId7" Type="http://schemas.openxmlformats.org/officeDocument/2006/relationships/image" Target="../media/image2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jpeg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jpeg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4.png"/><Relationship Id="rId7" Type="http://schemas.openxmlformats.org/officeDocument/2006/relationships/image" Target="../media/image2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jpeg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4.png"/><Relationship Id="rId7" Type="http://schemas.openxmlformats.org/officeDocument/2006/relationships/image" Target="../media/image2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jpeg"/><Relationship Id="rId5" Type="http://schemas.openxmlformats.org/officeDocument/2006/relationships/image" Target="../media/image5.png"/><Relationship Id="rId4" Type="http://schemas.openxmlformats.org/officeDocument/2006/relationships/image" Target="../media/image6.png"/><Relationship Id="rId9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4.png"/><Relationship Id="rId7" Type="http://schemas.openxmlformats.org/officeDocument/2006/relationships/image" Target="../media/image3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2.jpeg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jpeg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4.png"/><Relationship Id="rId7" Type="http://schemas.openxmlformats.org/officeDocument/2006/relationships/image" Target="../media/image4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.jpeg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4.jpeg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4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5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4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9525"/>
            <a:ext cx="9144000" cy="6867525"/>
          </a:xfrm>
          <a:prstGeom prst="rect">
            <a:avLst/>
          </a:prstGeom>
          <a:noFill/>
        </p:spPr>
      </p:pic>
      <p:pic>
        <p:nvPicPr>
          <p:cNvPr id="2053" name="Picture 5" descr="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055" name="Rectangle 7"/>
          <p:cNvSpPr>
            <a:spLocks noGrp="1" noChangeArrowheads="1"/>
          </p:cNvSpPr>
          <p:nvPr>
            <p:ph type="title"/>
          </p:nvPr>
        </p:nvSpPr>
        <p:spPr>
          <a:xfrm>
            <a:off x="2195513" y="2205038"/>
            <a:ext cx="4824412" cy="3888258"/>
          </a:xfrm>
        </p:spPr>
        <p:txBody>
          <a:bodyPr/>
          <a:lstStyle/>
          <a:p>
            <a:r>
              <a:rPr lang="ru-RU" sz="2800" b="1" dirty="0" smtClean="0">
                <a:solidFill>
                  <a:srgbClr val="C00000"/>
                </a:solidFill>
                <a:latin typeface="Calibri" pitchFamily="34" charset="0"/>
              </a:rPr>
              <a:t>проект</a:t>
            </a:r>
            <a:r>
              <a:rPr lang="ru-RU" sz="4800" dirty="0" smtClean="0">
                <a:solidFill>
                  <a:srgbClr val="C00000"/>
                </a:solidFill>
                <a:latin typeface="Monotype Corsiva" pitchFamily="66" charset="0"/>
              </a:rPr>
              <a:t/>
            </a:r>
            <a:br>
              <a:rPr lang="ru-RU" sz="4800" dirty="0" smtClean="0">
                <a:solidFill>
                  <a:srgbClr val="C00000"/>
                </a:solidFill>
                <a:latin typeface="Monotype Corsiva" pitchFamily="66" charset="0"/>
              </a:rPr>
            </a:br>
            <a:r>
              <a:rPr lang="ru-RU" sz="4800" b="1" dirty="0" smtClean="0">
                <a:solidFill>
                  <a:srgbClr val="C00000"/>
                </a:solidFill>
                <a:latin typeface="Monotype Corsiva" pitchFamily="66" charset="0"/>
              </a:rPr>
              <a:t>«В гостях у сказки»</a:t>
            </a:r>
            <a:br>
              <a:rPr lang="ru-RU" sz="4800" b="1" dirty="0" smtClean="0">
                <a:solidFill>
                  <a:srgbClr val="C00000"/>
                </a:solidFill>
                <a:latin typeface="Monotype Corsiva" pitchFamily="66" charset="0"/>
              </a:rPr>
            </a:br>
            <a:r>
              <a:rPr lang="ru-RU" sz="2000" b="1" dirty="0" smtClean="0">
                <a:solidFill>
                  <a:srgbClr val="C00000"/>
                </a:solidFill>
                <a:latin typeface="Monotype Corsiva" pitchFamily="66" charset="0"/>
              </a:rPr>
              <a:t/>
            </a:r>
            <a:br>
              <a:rPr lang="ru-RU" sz="2000" b="1" dirty="0" smtClean="0">
                <a:solidFill>
                  <a:srgbClr val="C00000"/>
                </a:solidFill>
                <a:latin typeface="Monotype Corsiva" pitchFamily="66" charset="0"/>
              </a:rPr>
            </a:br>
            <a:r>
              <a:rPr lang="ru-RU" sz="2000" b="1" dirty="0" smtClean="0">
                <a:solidFill>
                  <a:srgbClr val="C00000"/>
                </a:solidFill>
                <a:latin typeface="Monotype Corsiva" pitchFamily="66" charset="0"/>
              </a:rPr>
              <a:t/>
            </a:r>
            <a:br>
              <a:rPr lang="ru-RU" sz="2000" b="1" dirty="0" smtClean="0">
                <a:solidFill>
                  <a:srgbClr val="C00000"/>
                </a:solidFill>
                <a:latin typeface="Monotype Corsiva" pitchFamily="66" charset="0"/>
              </a:rPr>
            </a:br>
            <a:r>
              <a:rPr lang="ru-RU" sz="2000" b="1" dirty="0" smtClean="0">
                <a:solidFill>
                  <a:srgbClr val="C00000"/>
                </a:solidFill>
                <a:latin typeface="Monotype Corsiva" pitchFamily="66" charset="0"/>
              </a:rPr>
              <a:t/>
            </a:r>
            <a:br>
              <a:rPr lang="ru-RU" sz="2000" b="1" dirty="0" smtClean="0">
                <a:solidFill>
                  <a:srgbClr val="C00000"/>
                </a:solidFill>
                <a:latin typeface="Monotype Corsiva" pitchFamily="66" charset="0"/>
              </a:rPr>
            </a:br>
            <a:r>
              <a:rPr lang="ru-RU" sz="2000" b="1" dirty="0" smtClean="0">
                <a:solidFill>
                  <a:srgbClr val="C00000"/>
                </a:solidFill>
                <a:latin typeface="Monotype Corsiva" pitchFamily="66" charset="0"/>
              </a:rPr>
              <a:t/>
            </a:r>
            <a:br>
              <a:rPr lang="ru-RU" sz="2000" b="1" dirty="0" smtClean="0">
                <a:solidFill>
                  <a:srgbClr val="C00000"/>
                </a:solidFill>
                <a:latin typeface="Monotype Corsiva" pitchFamily="66" charset="0"/>
              </a:rPr>
            </a:br>
            <a:r>
              <a:rPr lang="ru-RU" sz="2000" b="1" dirty="0" smtClean="0">
                <a:solidFill>
                  <a:srgbClr val="C00000"/>
                </a:solidFill>
                <a:latin typeface="Monotype Corsiva" pitchFamily="66" charset="0"/>
              </a:rPr>
              <a:t>.</a:t>
            </a:r>
            <a:endParaRPr lang="ru-RU" sz="20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2057" name="Picture 9" descr="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674813" cy="1684338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3491880" y="980728"/>
            <a:ext cx="233282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E38E8"/>
                </a:solidFill>
              </a:rPr>
              <a:t>Группа «</a:t>
            </a:r>
            <a:r>
              <a:rPr lang="ru-RU" sz="2800" dirty="0" smtClean="0">
                <a:solidFill>
                  <a:srgbClr val="0E38E8"/>
                </a:solidFill>
              </a:rPr>
              <a:t>Буратино</a:t>
            </a:r>
            <a:r>
              <a:rPr lang="ru-RU" dirty="0" smtClean="0">
                <a:solidFill>
                  <a:srgbClr val="0E38E8"/>
                </a:solidFill>
              </a:rPr>
              <a:t>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4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9525"/>
            <a:ext cx="9144000" cy="6867525"/>
          </a:xfrm>
          <a:prstGeom prst="rect">
            <a:avLst/>
          </a:prstGeom>
          <a:noFill/>
        </p:spPr>
      </p:pic>
      <p:pic>
        <p:nvPicPr>
          <p:cNvPr id="4" name="Picture 13" descr="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" name="Picture 15" descr="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260648"/>
            <a:ext cx="7037388" cy="1254125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987824" y="404664"/>
            <a:ext cx="427708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dirty="0" smtClean="0">
                <a:solidFill>
                  <a:srgbClr val="C00000"/>
                </a:solidFill>
                <a:latin typeface="Monotype Corsiva" pitchFamily="66" charset="0"/>
              </a:rPr>
              <a:t>Проблема</a:t>
            </a:r>
            <a:endParaRPr lang="ru-RU" sz="6600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15616" y="1988840"/>
            <a:ext cx="7128792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настоящее время, в меняющейся социально-культурной ситуации перед дошкольными учреждениями как никогда </a:t>
            </a:r>
          </a:p>
          <a:p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остро стоит проблема формирования у детей интереса к книге. Нынешние дети отдаляются от книги, предпочитая ей телевизор и компьютер, дающие готовые слуховые и зрительные образы. </a:t>
            </a:r>
          </a:p>
          <a:p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Трудности формирования у детей связной речи, последовательности рассказа о событиях своей жизни, способности пересказа литературных произведений, составления рассказов по картине и серии картинок, составления описательных рассказов.</a:t>
            </a:r>
          </a:p>
          <a:p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Слабо развиты творческие способности детей.</a:t>
            </a:r>
          </a:p>
          <a:p>
            <a:endParaRPr lang="ru-RU" sz="1400" dirty="0" smtClean="0">
              <a:solidFill>
                <a:srgbClr val="C00000"/>
              </a:solidFill>
            </a:endParaRPr>
          </a:p>
          <a:p>
            <a:pPr lvl="0" algn="just"/>
            <a:endParaRPr lang="ru-RU" sz="1400" dirty="0" smtClean="0">
              <a:solidFill>
                <a:srgbClr val="C00000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4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9525"/>
            <a:ext cx="9144000" cy="6867525"/>
          </a:xfrm>
          <a:prstGeom prst="rect">
            <a:avLst/>
          </a:prstGeom>
          <a:noFill/>
        </p:spPr>
      </p:pic>
      <p:pic>
        <p:nvPicPr>
          <p:cNvPr id="4109" name="Picture 13" descr="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0"/>
            <a:ext cx="8892480" cy="6669360"/>
          </a:xfrm>
          <a:prstGeom prst="rect">
            <a:avLst/>
          </a:prstGeom>
          <a:noFill/>
        </p:spPr>
      </p:pic>
      <p:pic>
        <p:nvPicPr>
          <p:cNvPr id="4112" name="Picture 16" descr="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450" y="188913"/>
            <a:ext cx="6945313" cy="1439862"/>
          </a:xfrm>
          <a:prstGeom prst="rect">
            <a:avLst/>
          </a:prstGeom>
          <a:noFill/>
        </p:spPr>
      </p:pic>
      <p:pic>
        <p:nvPicPr>
          <p:cNvPr id="4111" name="Picture 15" descr="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87450" y="260350"/>
            <a:ext cx="7037388" cy="1254125"/>
          </a:xfrm>
          <a:prstGeom prst="rect">
            <a:avLst/>
          </a:prstGeom>
          <a:noFill/>
        </p:spPr>
      </p:pic>
      <p:sp>
        <p:nvSpPr>
          <p:cNvPr id="4113" name="Rectangle 17"/>
          <p:cNvSpPr>
            <a:spLocks noGrp="1" noChangeArrowheads="1"/>
          </p:cNvSpPr>
          <p:nvPr>
            <p:ph type="title"/>
          </p:nvPr>
        </p:nvSpPr>
        <p:spPr>
          <a:xfrm>
            <a:off x="1258888" y="274638"/>
            <a:ext cx="6697662" cy="1143000"/>
          </a:xfrm>
        </p:spPr>
        <p:txBody>
          <a:bodyPr/>
          <a:lstStyle/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Цели и задачи проекта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4114" name="Rectangle 18"/>
          <p:cNvSpPr>
            <a:spLocks noGrp="1" noChangeArrowheads="1"/>
          </p:cNvSpPr>
          <p:nvPr>
            <p:ph type="body" idx="1"/>
          </p:nvPr>
        </p:nvSpPr>
        <p:spPr>
          <a:xfrm>
            <a:off x="1259632" y="2204864"/>
            <a:ext cx="6984256" cy="3744416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dirty="0" smtClean="0">
                <a:solidFill>
                  <a:srgbClr val="C00000"/>
                </a:solidFill>
              </a:rPr>
              <a:t>Развивать интерес к устному народному творчеству (сказкам). Создание условий  для активного использования сказок в творческой деятельности детей.</a:t>
            </a:r>
            <a:endParaRPr lang="ru-RU" sz="1800" b="1" i="1" dirty="0" smtClean="0">
              <a:solidFill>
                <a:srgbClr val="C00000"/>
              </a:solidFill>
            </a:endParaRPr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r>
              <a:rPr lang="ru-RU" dirty="0" smtClean="0"/>
              <a:t> </a:t>
            </a:r>
            <a:endParaRPr lang="ru-RU" dirty="0"/>
          </a:p>
          <a:p>
            <a:pPr>
              <a:buFontTx/>
              <a:buBlip>
                <a:blip r:embed="rId6"/>
              </a:buBlip>
            </a:pPr>
            <a:endParaRPr lang="ru-RU" dirty="0"/>
          </a:p>
        </p:txBody>
      </p:sp>
      <p:pic>
        <p:nvPicPr>
          <p:cNvPr id="8" name="Picture 15" descr="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71600" y="332656"/>
            <a:ext cx="7037388" cy="1254125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2123728" y="332657"/>
            <a:ext cx="5400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7200" dirty="0" smtClean="0">
                <a:solidFill>
                  <a:srgbClr val="C00000"/>
                </a:solidFill>
                <a:latin typeface="Monotype Corsiva" pitchFamily="66" charset="0"/>
                <a:cs typeface="Microsoft Uighur" pitchFamily="2" charset="-78"/>
              </a:rPr>
              <a:t>Цель проекта.</a:t>
            </a:r>
            <a:endParaRPr lang="ru-RU" sz="7200" dirty="0">
              <a:solidFill>
                <a:srgbClr val="C00000"/>
              </a:solidFill>
              <a:latin typeface="Monotype Corsiva" pitchFamily="66" charset="0"/>
              <a:cs typeface="Microsoft Uighur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4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9525"/>
            <a:ext cx="9144000" cy="6867525"/>
          </a:xfrm>
          <a:prstGeom prst="rect">
            <a:avLst/>
          </a:prstGeom>
          <a:noFill/>
        </p:spPr>
      </p:pic>
      <p:pic>
        <p:nvPicPr>
          <p:cNvPr id="4" name="Picture 13" descr="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" name="Picture 15" descr="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260648"/>
            <a:ext cx="7037388" cy="1254125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979712" y="332656"/>
            <a:ext cx="590465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dirty="0" smtClean="0">
                <a:solidFill>
                  <a:srgbClr val="C00000"/>
                </a:solidFill>
                <a:latin typeface="Monotype Corsiva" pitchFamily="66" charset="0"/>
                <a:cs typeface="Microsoft Uighur" pitchFamily="2" charset="-78"/>
              </a:rPr>
              <a:t>Задачи проекта.</a:t>
            </a:r>
            <a:endParaRPr lang="ru-RU" sz="66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115616" y="1628800"/>
            <a:ext cx="705678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Blip>
                <a:blip r:embed="rId5"/>
              </a:buBlip>
            </a:pPr>
            <a:r>
              <a:rPr lang="ru-RU" sz="2000" i="1" dirty="0" smtClean="0">
                <a:solidFill>
                  <a:srgbClr val="C00000"/>
                </a:solidFill>
              </a:rPr>
              <a:t>Способствовать формированию интереса к книгам, развивать эмоциональную отзывчивость на литературные произведения и интерес к художественному слову.</a:t>
            </a:r>
          </a:p>
          <a:p>
            <a:pPr>
              <a:buBlip>
                <a:blip r:embed="rId5"/>
              </a:buBlip>
            </a:pPr>
            <a:r>
              <a:rPr lang="ru-RU" sz="2000" i="1" dirty="0" smtClean="0">
                <a:solidFill>
                  <a:srgbClr val="C00000"/>
                </a:solidFill>
              </a:rPr>
              <a:t>Формировать представление о различных видах театра.</a:t>
            </a:r>
          </a:p>
          <a:p>
            <a:pPr>
              <a:buBlip>
                <a:blip r:embed="rId5"/>
              </a:buBlip>
            </a:pPr>
            <a:r>
              <a:rPr lang="ru-RU" sz="2000" i="1" dirty="0" smtClean="0">
                <a:solidFill>
                  <a:srgbClr val="C00000"/>
                </a:solidFill>
              </a:rPr>
              <a:t>Привлекать детей к совместной театрализованной деятельности.</a:t>
            </a:r>
          </a:p>
          <a:p>
            <a:pPr>
              <a:buBlip>
                <a:blip r:embed="rId5"/>
              </a:buBlip>
            </a:pPr>
            <a:r>
              <a:rPr lang="ru-RU" sz="2000" i="1" dirty="0" smtClean="0">
                <a:solidFill>
                  <a:srgbClr val="C00000"/>
                </a:solidFill>
              </a:rPr>
              <a:t> Узнавать сказки по загадкам, костюмам, персонажам…</a:t>
            </a:r>
          </a:p>
          <a:p>
            <a:pPr>
              <a:buBlip>
                <a:blip r:embed="rId5"/>
              </a:buBlip>
            </a:pPr>
            <a:r>
              <a:rPr lang="ru-RU" sz="2000" i="1" dirty="0" smtClean="0">
                <a:solidFill>
                  <a:srgbClr val="C00000"/>
                </a:solidFill>
              </a:rPr>
              <a:t>Развивать диалогическую речь, воображение и мышление</a:t>
            </a:r>
          </a:p>
          <a:p>
            <a:pPr>
              <a:buBlip>
                <a:blip r:embed="rId5"/>
              </a:buBlip>
            </a:pPr>
            <a:r>
              <a:rPr lang="ru-RU" sz="2000" i="1" dirty="0" smtClean="0">
                <a:solidFill>
                  <a:srgbClr val="C00000"/>
                </a:solidFill>
              </a:rPr>
              <a:t>Создавать выразительные образы с помощью интеграции рисования, лепки, аппликации.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4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9525"/>
            <a:ext cx="9144000" cy="6867525"/>
          </a:xfrm>
          <a:prstGeom prst="rect">
            <a:avLst/>
          </a:prstGeom>
          <a:noFill/>
        </p:spPr>
      </p:pic>
      <p:pic>
        <p:nvPicPr>
          <p:cNvPr id="4" name="Picture 13" descr="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8" name="Picture 15" descr="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260648"/>
            <a:ext cx="7037388" cy="1254125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2339752" y="404664"/>
            <a:ext cx="539597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  <a:latin typeface="Monotype Corsiva" pitchFamily="66" charset="0"/>
              </a:rPr>
              <a:t>Актуальность</a:t>
            </a:r>
            <a:endParaRPr lang="ru-RU" sz="6000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27585" y="1628800"/>
            <a:ext cx="7704855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solidFill>
                  <a:srgbClr val="C00000"/>
                </a:solidFill>
              </a:rPr>
              <a:t> </a:t>
            </a:r>
          </a:p>
          <a:p>
            <a:endParaRPr lang="ru-RU" dirty="0"/>
          </a:p>
        </p:txBody>
      </p:sp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1115616" y="1540987"/>
            <a:ext cx="6912768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Очень важно с ранних лет научить детей постигать культуру своего народа, показать им дорогу в этот сказочный и добрый мир. Русская народная сказка – явление уникальное. В сказочном мире все необычно: животные, наделенные человеческими качествами, предметы, имеющие волшебные свойства и помогающие человеку и многое другое. В течение многих столетий сказка учила добру, справедливости, героизму, любви, давала знания об окружающем мире, воспитывала нравственно, «наставляла» уму – разуму. Если знакомить детей, начиная с раннего возраста, с произведениями устного народного творчества, родной речью, то это будет способствовать духовному, нравственному, патриотическому воспитанию дошкольников и в будущем они сумеют сохранить все культурные ценности нашей Родины.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4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9525"/>
            <a:ext cx="9144000" cy="6867525"/>
          </a:xfrm>
          <a:prstGeom prst="rect">
            <a:avLst/>
          </a:prstGeom>
          <a:noFill/>
        </p:spPr>
      </p:pic>
      <p:pic>
        <p:nvPicPr>
          <p:cNvPr id="4" name="Picture 13" descr="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7" name="Picture 15" descr="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260648"/>
            <a:ext cx="7037388" cy="1254125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771800" y="404664"/>
            <a:ext cx="43578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C00000"/>
                </a:solidFill>
                <a:latin typeface="Monotype Corsiva" pitchFamily="66" charset="0"/>
              </a:rPr>
              <a:t>Тип проекта</a:t>
            </a:r>
            <a:endParaRPr lang="ru-RU" sz="5400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15616" y="2420888"/>
            <a:ext cx="698477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C00000"/>
                </a:solidFill>
                <a:latin typeface="Monotype Corsiva" pitchFamily="66" charset="0"/>
              </a:rPr>
              <a:t>* По методу – </a:t>
            </a:r>
            <a:r>
              <a:rPr lang="ru-RU" sz="3200" dirty="0" err="1" smtClean="0">
                <a:solidFill>
                  <a:srgbClr val="C00000"/>
                </a:solidFill>
                <a:latin typeface="Monotype Corsiva" pitchFamily="66" charset="0"/>
              </a:rPr>
              <a:t>ролево-игровой</a:t>
            </a:r>
            <a:r>
              <a:rPr lang="ru-RU" sz="3200" dirty="0" smtClean="0">
                <a:solidFill>
                  <a:srgbClr val="C00000"/>
                </a:solidFill>
                <a:latin typeface="Monotype Corsiva" pitchFamily="66" charset="0"/>
              </a:rPr>
              <a:t>, творческий</a:t>
            </a:r>
          </a:p>
          <a:p>
            <a:endParaRPr lang="ru-RU" sz="3200" dirty="0" smtClean="0">
              <a:solidFill>
                <a:srgbClr val="C00000"/>
              </a:solidFill>
              <a:latin typeface="Monotype Corsiva" pitchFamily="66" charset="0"/>
            </a:endParaRPr>
          </a:p>
          <a:p>
            <a:r>
              <a:rPr lang="ru-RU" sz="3200" dirty="0" smtClean="0">
                <a:solidFill>
                  <a:srgbClr val="C00000"/>
                </a:solidFill>
                <a:latin typeface="Monotype Corsiva" pitchFamily="66" charset="0"/>
              </a:rPr>
              <a:t>*По количеству  участников – групповой</a:t>
            </a:r>
          </a:p>
          <a:p>
            <a:endParaRPr lang="ru-RU" sz="3200" dirty="0" smtClean="0">
              <a:solidFill>
                <a:srgbClr val="C00000"/>
              </a:solidFill>
              <a:latin typeface="Monotype Corsiva" pitchFamily="66" charset="0"/>
            </a:endParaRPr>
          </a:p>
          <a:p>
            <a:r>
              <a:rPr lang="ru-RU" sz="3200" dirty="0" smtClean="0">
                <a:solidFill>
                  <a:srgbClr val="C00000"/>
                </a:solidFill>
                <a:latin typeface="Monotype Corsiva" pitchFamily="66" charset="0"/>
              </a:rPr>
              <a:t>* По продолжительности - краткосрочный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4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9525"/>
            <a:ext cx="9144000" cy="6867525"/>
          </a:xfrm>
          <a:prstGeom prst="rect">
            <a:avLst/>
          </a:prstGeom>
          <a:noFill/>
        </p:spPr>
      </p:pic>
      <p:pic>
        <p:nvPicPr>
          <p:cNvPr id="4" name="Picture 13" descr="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" name="Picture 15" descr="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260648"/>
            <a:ext cx="7037388" cy="1254125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619672" y="476672"/>
            <a:ext cx="80130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C00000"/>
                </a:solidFill>
                <a:latin typeface="Monotype Corsiva" pitchFamily="66" charset="0"/>
                <a:cs typeface="Times New Roman" pitchFamily="18" charset="0"/>
              </a:rPr>
              <a:t>Предполагаемый результат</a:t>
            </a:r>
            <a:endParaRPr lang="ru-RU" sz="4400" dirty="0">
              <a:solidFill>
                <a:srgbClr val="C00000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1115616" y="1655187"/>
            <a:ext cx="6912768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Для детей:  </a:t>
            </a:r>
            <a:endParaRPr lang="ru-RU" sz="2000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457200" algn="just" eaLnBrk="0" hangingPunct="0">
              <a:buFont typeface="+mj-lt"/>
              <a:buAutoNum type="arabicPeriod"/>
            </a:pP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Повышение уровня речевого развития.</a:t>
            </a:r>
            <a:endParaRPr lang="ru-RU" sz="20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457200" algn="just" eaLnBrk="0" hangingPunct="0">
              <a:buFont typeface="+mj-lt"/>
              <a:buAutoNum type="arabicPeriod"/>
            </a:pP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Развитие  индивидуальных особенностей в творческой речевой деятельности.</a:t>
            </a:r>
            <a:endParaRPr lang="ru-RU" sz="20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457200" algn="just" eaLnBrk="0" hangingPunct="0">
              <a:buFont typeface="+mj-lt"/>
              <a:buAutoNum type="arabicPeriod"/>
            </a:pP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Использование речевых форм выразительности речи в разных видах деятельности и повседневной жизни.</a:t>
            </a:r>
            <a:endParaRPr lang="ru-RU" sz="20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457200" algn="just" eaLnBrk="0" hangingPunct="0">
              <a:buFont typeface="+mj-lt"/>
              <a:buAutoNum type="arabicPeriod"/>
            </a:pP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Повышение интереса к книге.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259632" y="4077072"/>
            <a:ext cx="669674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Для родителей: </a:t>
            </a:r>
            <a:endParaRPr lang="ru-RU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457200" eaLnBrk="0" hangingPunct="0">
              <a:buFont typeface="+mj-lt"/>
              <a:buAutoNum type="arabicPeriod"/>
            </a:pP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Участие родителей в совместной продуктивной деятельности. </a:t>
            </a:r>
            <a:endParaRPr lang="ru-RU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457200" eaLnBrk="0" hangingPunct="0">
              <a:buFont typeface="+mj-lt"/>
              <a:buAutoNum type="arabicPeriod"/>
            </a:pP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Повышение педагогической  культуры родителей по проблеме приобщения  дошкольников к художественной литературе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4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9525"/>
            <a:ext cx="9144000" cy="6867525"/>
          </a:xfrm>
          <a:prstGeom prst="rect">
            <a:avLst/>
          </a:prstGeom>
          <a:noFill/>
        </p:spPr>
      </p:pic>
      <p:pic>
        <p:nvPicPr>
          <p:cNvPr id="7171" name="Picture 3" descr="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7172" name="Picture 4" descr="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450" y="188913"/>
            <a:ext cx="6945313" cy="1439862"/>
          </a:xfrm>
          <a:prstGeom prst="rect">
            <a:avLst/>
          </a:prstGeom>
          <a:noFill/>
        </p:spPr>
      </p:pic>
      <p:pic>
        <p:nvPicPr>
          <p:cNvPr id="7173" name="Picture 5" descr="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87450" y="260350"/>
            <a:ext cx="7037388" cy="1254125"/>
          </a:xfrm>
          <a:prstGeom prst="rect">
            <a:avLst/>
          </a:prstGeom>
          <a:noFill/>
        </p:spPr>
      </p:pic>
      <p:sp>
        <p:nvSpPr>
          <p:cNvPr id="7176" name="Rectangle 8"/>
          <p:cNvSpPr>
            <a:spLocks noGrp="1" noChangeArrowheads="1"/>
          </p:cNvSpPr>
          <p:nvPr>
            <p:ph type="title"/>
          </p:nvPr>
        </p:nvSpPr>
        <p:spPr>
          <a:xfrm>
            <a:off x="1258888" y="274638"/>
            <a:ext cx="6769100" cy="1143000"/>
          </a:xfrm>
        </p:spPr>
        <p:txBody>
          <a:bodyPr/>
          <a:lstStyle/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Этапы работы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3861048"/>
            <a:ext cx="3176700" cy="2382525"/>
          </a:xfrm>
          <a:prstGeom prst="rect">
            <a:avLst/>
          </a:prstGeom>
        </p:spPr>
      </p:pic>
      <p:sp>
        <p:nvSpPr>
          <p:cNvPr id="7175" name="Rectangle 7"/>
          <p:cNvSpPr>
            <a:spLocks noGrp="1" noChangeArrowheads="1"/>
          </p:cNvSpPr>
          <p:nvPr>
            <p:ph type="body" sz="half" idx="1"/>
          </p:nvPr>
        </p:nvSpPr>
        <p:spPr>
          <a:xfrm>
            <a:off x="4067944" y="1600200"/>
            <a:ext cx="4176464" cy="3845023"/>
          </a:xfrm>
        </p:spPr>
        <p:txBody>
          <a:bodyPr/>
          <a:lstStyle/>
          <a:p>
            <a:pPr>
              <a:buFontTx/>
              <a:buBlip>
                <a:blip r:embed="rId7"/>
              </a:buBlip>
            </a:pPr>
            <a:r>
              <a:rPr lang="ru-RU" dirty="0" smtClean="0">
                <a:solidFill>
                  <a:srgbClr val="C00000"/>
                </a:solidFill>
              </a:rPr>
              <a:t> разработка проекта</a:t>
            </a:r>
          </a:p>
          <a:p>
            <a:pPr>
              <a:buFontTx/>
              <a:buBlip>
                <a:blip r:embed="rId7"/>
              </a:buBlip>
            </a:pPr>
            <a:r>
              <a:rPr lang="ru-RU" dirty="0" smtClean="0">
                <a:solidFill>
                  <a:srgbClr val="C00000"/>
                </a:solidFill>
              </a:rPr>
              <a:t> практическая деятельность детей и педагогов, направленная на получение результатов</a:t>
            </a:r>
          </a:p>
          <a:p>
            <a:pPr>
              <a:buFontTx/>
              <a:buBlip>
                <a:blip r:embed="rId7"/>
              </a:buBlip>
            </a:pPr>
            <a:r>
              <a:rPr lang="ru-RU" dirty="0" smtClean="0">
                <a:solidFill>
                  <a:srgbClr val="C00000"/>
                </a:solidFill>
              </a:rPr>
              <a:t> итоги работы</a:t>
            </a:r>
          </a:p>
          <a:p>
            <a:pPr>
              <a:buNone/>
            </a:pPr>
            <a:endParaRPr lang="ru-RU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 </a:t>
            </a:r>
          </a:p>
          <a:p>
            <a:pPr>
              <a:buFontTx/>
              <a:buBlip>
                <a:blip r:embed="rId7"/>
              </a:buBlip>
            </a:pP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10" name="Рисунок 9" descr="F:\Проект в гостях  у сказки\ФОТО сКАЗКА\IMG_20210224_120330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782475"/>
            <a:ext cx="3168352" cy="19345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4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9525"/>
            <a:ext cx="9144000" cy="6867525"/>
          </a:xfrm>
          <a:prstGeom prst="rect">
            <a:avLst/>
          </a:prstGeom>
          <a:noFill/>
        </p:spPr>
      </p:pic>
      <p:pic>
        <p:nvPicPr>
          <p:cNvPr id="7171" name="Picture 3" descr="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9852"/>
            <a:ext cx="9144000" cy="6858000"/>
          </a:xfrm>
          <a:prstGeom prst="rect">
            <a:avLst/>
          </a:prstGeom>
          <a:noFill/>
        </p:spPr>
      </p:pic>
      <p:pic>
        <p:nvPicPr>
          <p:cNvPr id="7172" name="Picture 4" descr="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450" y="188913"/>
            <a:ext cx="6945313" cy="1439862"/>
          </a:xfrm>
          <a:prstGeom prst="rect">
            <a:avLst/>
          </a:prstGeom>
          <a:noFill/>
        </p:spPr>
      </p:pic>
      <p:pic>
        <p:nvPicPr>
          <p:cNvPr id="7173" name="Picture 5" descr="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87450" y="260350"/>
            <a:ext cx="7037388" cy="1254125"/>
          </a:xfrm>
          <a:prstGeom prst="rect">
            <a:avLst/>
          </a:prstGeom>
          <a:noFill/>
        </p:spPr>
      </p:pic>
      <p:sp>
        <p:nvSpPr>
          <p:cNvPr id="7176" name="Rectangle 8"/>
          <p:cNvSpPr>
            <a:spLocks noGrp="1" noChangeArrowheads="1"/>
          </p:cNvSpPr>
          <p:nvPr>
            <p:ph type="title"/>
          </p:nvPr>
        </p:nvSpPr>
        <p:spPr>
          <a:xfrm>
            <a:off x="1258888" y="274638"/>
            <a:ext cx="6769100" cy="1143000"/>
          </a:xfrm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  <a:latin typeface="Monotype Corsiva" pitchFamily="66" charset="0"/>
              </a:rPr>
              <a:t>Формы взаимодействия</a:t>
            </a:r>
            <a:endParaRPr lang="ru-RU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body" sz="half" idx="1"/>
          </p:nvPr>
        </p:nvSpPr>
        <p:spPr>
          <a:xfrm>
            <a:off x="4932040" y="1844824"/>
            <a:ext cx="3528392" cy="1512168"/>
          </a:xfrm>
        </p:spPr>
        <p:txBody>
          <a:bodyPr/>
          <a:lstStyle/>
          <a:p>
            <a:pPr>
              <a:buFontTx/>
              <a:buBlip>
                <a:blip r:embed="rId6"/>
              </a:buBlip>
            </a:pPr>
            <a:r>
              <a:rPr lang="ru-RU" dirty="0" smtClean="0">
                <a:solidFill>
                  <a:srgbClr val="C00000"/>
                </a:solidFill>
              </a:rPr>
              <a:t>образовательная деятельность</a:t>
            </a:r>
          </a:p>
          <a:p>
            <a:pPr>
              <a:buFontTx/>
              <a:buBlip>
                <a:blip r:embed="rId6"/>
              </a:buBlip>
            </a:pPr>
            <a:r>
              <a:rPr lang="ru-RU" dirty="0" smtClean="0">
                <a:solidFill>
                  <a:srgbClr val="C00000"/>
                </a:solidFill>
              </a:rPr>
              <a:t> игры</a:t>
            </a:r>
          </a:p>
          <a:p>
            <a:pPr>
              <a:buNone/>
            </a:pPr>
            <a:r>
              <a:rPr lang="ru-RU" dirty="0" smtClean="0"/>
              <a:t> </a:t>
            </a:r>
          </a:p>
          <a:p>
            <a:pPr>
              <a:buNone/>
            </a:pPr>
            <a:r>
              <a:rPr lang="ru-RU" dirty="0" smtClean="0"/>
              <a:t> </a:t>
            </a:r>
          </a:p>
          <a:p>
            <a:pPr>
              <a:buFontTx/>
              <a:buBlip>
                <a:blip r:embed="rId6"/>
              </a:buBlip>
            </a:pPr>
            <a:endParaRPr lang="ru-RU" dirty="0"/>
          </a:p>
        </p:txBody>
      </p:sp>
      <p:sp>
        <p:nvSpPr>
          <p:cNvPr id="8" name="Rectangle 7"/>
          <p:cNvSpPr txBox="1">
            <a:spLocks noChangeArrowheads="1"/>
          </p:cNvSpPr>
          <p:nvPr/>
        </p:nvSpPr>
        <p:spPr bwMode="auto">
          <a:xfrm>
            <a:off x="4932040" y="3789040"/>
            <a:ext cx="3816424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Blip>
                <a:blip r:embed="rId6"/>
              </a:buBlip>
              <a:tabLst/>
              <a:defRPr/>
            </a:pP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художественная деятельность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Blip>
                <a:blip r:embed="rId6"/>
              </a:buBlip>
              <a:tabLst/>
              <a:defRPr/>
            </a:pP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досуг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Blip>
                <a:blip r:embed="rId6"/>
              </a:buBlip>
              <a:tabLst/>
              <a:defRPr/>
            </a:pP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430180"/>
            <a:ext cx="3977244" cy="2624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4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9525"/>
            <a:ext cx="9144000" cy="6867525"/>
          </a:xfrm>
          <a:prstGeom prst="rect">
            <a:avLst/>
          </a:prstGeom>
          <a:noFill/>
        </p:spPr>
      </p:pic>
      <p:pic>
        <p:nvPicPr>
          <p:cNvPr id="7171" name="Picture 3" descr="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9852"/>
            <a:ext cx="9144000" cy="6858000"/>
          </a:xfrm>
          <a:prstGeom prst="rect">
            <a:avLst/>
          </a:prstGeom>
          <a:noFill/>
        </p:spPr>
      </p:pic>
      <p:pic>
        <p:nvPicPr>
          <p:cNvPr id="7172" name="Picture 4" descr="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450" y="188913"/>
            <a:ext cx="6945313" cy="1439862"/>
          </a:xfrm>
          <a:prstGeom prst="rect">
            <a:avLst/>
          </a:prstGeom>
          <a:noFill/>
        </p:spPr>
      </p:pic>
      <p:sp>
        <p:nvSpPr>
          <p:cNvPr id="7176" name="Rectangle 8"/>
          <p:cNvSpPr>
            <a:spLocks noGrp="1" noChangeArrowheads="1"/>
          </p:cNvSpPr>
          <p:nvPr>
            <p:ph type="title"/>
          </p:nvPr>
        </p:nvSpPr>
        <p:spPr>
          <a:xfrm>
            <a:off x="1258888" y="274638"/>
            <a:ext cx="6769100" cy="1143000"/>
          </a:xfrm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  <a:latin typeface="Monotype Corsiva" pitchFamily="66" charset="0"/>
              </a:rPr>
              <a:t>Работа с детьми</a:t>
            </a:r>
            <a:endParaRPr lang="ru-RU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body" sz="half" idx="1"/>
          </p:nvPr>
        </p:nvSpPr>
        <p:spPr>
          <a:xfrm>
            <a:off x="4932040" y="1844824"/>
            <a:ext cx="3528392" cy="1512168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</a:t>
            </a:r>
          </a:p>
          <a:p>
            <a:pPr>
              <a:buFontTx/>
              <a:buBlip>
                <a:blip r:embed="rId5"/>
              </a:buBlip>
            </a:pPr>
            <a:endParaRPr lang="ru-RU" dirty="0"/>
          </a:p>
        </p:txBody>
      </p:sp>
      <p:sp>
        <p:nvSpPr>
          <p:cNvPr id="8" name="Rectangle 7"/>
          <p:cNvSpPr txBox="1">
            <a:spLocks noChangeArrowheads="1"/>
          </p:cNvSpPr>
          <p:nvPr/>
        </p:nvSpPr>
        <p:spPr bwMode="auto">
          <a:xfrm>
            <a:off x="4932040" y="3789040"/>
            <a:ext cx="3816424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ru-RU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Blip>
                <a:blip r:embed="rId5"/>
              </a:buBlip>
              <a:tabLst/>
              <a:defRPr/>
            </a:pP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1" name="Picture 2" descr="C:\Users\Dima\Desktop\kom-6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63" y="1147763"/>
            <a:ext cx="7686675" cy="456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3233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4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9525"/>
            <a:ext cx="9144000" cy="6867525"/>
          </a:xfrm>
          <a:prstGeom prst="rect">
            <a:avLst/>
          </a:prstGeom>
          <a:noFill/>
        </p:spPr>
      </p:pic>
      <p:pic>
        <p:nvPicPr>
          <p:cNvPr id="7171" name="Picture 3" descr="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71400"/>
            <a:ext cx="9144000" cy="6858000"/>
          </a:xfrm>
          <a:prstGeom prst="rect">
            <a:avLst/>
          </a:prstGeom>
          <a:noFill/>
        </p:spPr>
      </p:pic>
      <p:pic>
        <p:nvPicPr>
          <p:cNvPr id="7172" name="Picture 4" descr="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450" y="188913"/>
            <a:ext cx="6945313" cy="1439862"/>
          </a:xfrm>
          <a:prstGeom prst="rect">
            <a:avLst/>
          </a:prstGeom>
          <a:noFill/>
        </p:spPr>
      </p:pic>
      <p:pic>
        <p:nvPicPr>
          <p:cNvPr id="7173" name="Picture 5" descr="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87450" y="260350"/>
            <a:ext cx="7037388" cy="1254125"/>
          </a:xfrm>
          <a:prstGeom prst="rect">
            <a:avLst/>
          </a:prstGeom>
          <a:noFill/>
        </p:spPr>
      </p:pic>
      <p:sp>
        <p:nvSpPr>
          <p:cNvPr id="7176" name="Rectangle 8"/>
          <p:cNvSpPr>
            <a:spLocks noGrp="1" noChangeArrowheads="1"/>
          </p:cNvSpPr>
          <p:nvPr>
            <p:ph type="title"/>
          </p:nvPr>
        </p:nvSpPr>
        <p:spPr>
          <a:xfrm>
            <a:off x="1258888" y="274638"/>
            <a:ext cx="6769100" cy="1143000"/>
          </a:xfrm>
        </p:spPr>
        <p:txBody>
          <a:bodyPr/>
          <a:lstStyle/>
          <a:p>
            <a:r>
              <a:rPr lang="ru-RU" dirty="0" err="1" smtClean="0">
                <a:solidFill>
                  <a:srgbClr val="C00000"/>
                </a:solidFill>
                <a:latin typeface="Monotype Corsiva" pitchFamily="66" charset="0"/>
              </a:rPr>
              <a:t>Книжкин</a:t>
            </a:r>
            <a:r>
              <a:rPr lang="ru-RU" dirty="0" smtClean="0">
                <a:solidFill>
                  <a:srgbClr val="C00000"/>
                </a:solidFill>
                <a:latin typeface="Monotype Corsiva" pitchFamily="66" charset="0"/>
              </a:rPr>
              <a:t> дом</a:t>
            </a:r>
            <a:endParaRPr lang="ru-RU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9" name="Рисунок 8" descr="F:\Проект в гостях  у сказки\Сказка\IMG_20210220_140444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663128"/>
            <a:ext cx="3441795" cy="2053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C:\Users\Dima\AppData\Local\Microsoft\Windows\INetCache\Content.Word\IMG_20210220_151703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970194"/>
            <a:ext cx="3863744" cy="3259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F:\Проект в гостях  у сказки\ФОТО сКАЗКА\IMG_20210224_200338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2657" y="3428356"/>
            <a:ext cx="2616200" cy="27673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4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9525"/>
            <a:ext cx="9144000" cy="6867525"/>
          </a:xfrm>
          <a:prstGeom prst="rect">
            <a:avLst/>
          </a:prstGeom>
          <a:noFill/>
        </p:spPr>
      </p:pic>
      <p:pic>
        <p:nvPicPr>
          <p:cNvPr id="9219" name="Picture 3" descr="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9220" name="Picture 4" descr="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450" y="188913"/>
            <a:ext cx="6945313" cy="1439862"/>
          </a:xfrm>
          <a:prstGeom prst="rect">
            <a:avLst/>
          </a:prstGeom>
          <a:noFill/>
        </p:spPr>
      </p:pic>
      <p:pic>
        <p:nvPicPr>
          <p:cNvPr id="9221" name="Picture 5" descr="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87450" y="260350"/>
            <a:ext cx="7037388" cy="1254125"/>
          </a:xfrm>
          <a:prstGeom prst="rect">
            <a:avLst/>
          </a:prstGeom>
          <a:noFill/>
        </p:spPr>
      </p:pic>
      <p:sp>
        <p:nvSpPr>
          <p:cNvPr id="9225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  <a:latin typeface="Monotype Corsiva" pitchFamily="66" charset="0"/>
              </a:rPr>
              <a:t>«</a:t>
            </a:r>
            <a:r>
              <a:rPr lang="ru-RU" dirty="0" err="1" smtClean="0">
                <a:solidFill>
                  <a:srgbClr val="C00000"/>
                </a:solidFill>
                <a:latin typeface="Monotype Corsiva" pitchFamily="66" charset="0"/>
              </a:rPr>
              <a:t>Заюшкина</a:t>
            </a:r>
            <a:r>
              <a:rPr lang="ru-RU" dirty="0" smtClean="0">
                <a:solidFill>
                  <a:srgbClr val="C00000"/>
                </a:solidFill>
                <a:latin typeface="Monotype Corsiva" pitchFamily="66" charset="0"/>
              </a:rPr>
              <a:t> избушка»</a:t>
            </a:r>
            <a:br>
              <a:rPr lang="ru-RU" dirty="0" smtClean="0">
                <a:solidFill>
                  <a:srgbClr val="C00000"/>
                </a:solidFill>
                <a:latin typeface="Monotype Corsiva" pitchFamily="66" charset="0"/>
              </a:rPr>
            </a:br>
            <a:r>
              <a:rPr lang="ru-RU" sz="2000" dirty="0" smtClean="0">
                <a:solidFill>
                  <a:srgbClr val="C00000"/>
                </a:solidFill>
                <a:latin typeface="Monotype Corsiva" pitchFamily="66" charset="0"/>
              </a:rPr>
              <a:t>(Аппликация по сказке)</a:t>
            </a:r>
            <a:endParaRPr lang="ru-RU" sz="2000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8" name="Рисунок 7" descr="F:\Проект в гостях  у сказки\Сказка\IMG_20210223_155524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844824"/>
            <a:ext cx="3473294" cy="305557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F:\Проект в гостях  у сказки\Сказка\IMG_20210223_155645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2099" y="2708920"/>
            <a:ext cx="2601028" cy="30243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F:\Проект в гостях  у сказки\Сказка\IMG_20210216_095116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679612"/>
            <a:ext cx="2016224" cy="3204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C:\Users\Dima\Desktop\raskraska_lisa16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628775"/>
            <a:ext cx="1150150" cy="958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 descr="C:\Users\Dima\Desktop\заяц.jpg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679" y="1628774"/>
            <a:ext cx="1375065" cy="10508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4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9525"/>
            <a:ext cx="9144000" cy="6867525"/>
          </a:xfrm>
          <a:prstGeom prst="rect">
            <a:avLst/>
          </a:prstGeom>
          <a:noFill/>
        </p:spPr>
      </p:pic>
      <p:pic>
        <p:nvPicPr>
          <p:cNvPr id="9219" name="Picture 3" descr="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9220" name="Picture 4" descr="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450" y="188913"/>
            <a:ext cx="6945313" cy="1439862"/>
          </a:xfrm>
          <a:prstGeom prst="rect">
            <a:avLst/>
          </a:prstGeom>
          <a:noFill/>
        </p:spPr>
      </p:pic>
      <p:pic>
        <p:nvPicPr>
          <p:cNvPr id="9221" name="Picture 5" descr="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87450" y="260350"/>
            <a:ext cx="7037388" cy="1254125"/>
          </a:xfrm>
          <a:prstGeom prst="rect">
            <a:avLst/>
          </a:prstGeom>
          <a:noFill/>
        </p:spPr>
      </p:pic>
      <p:sp>
        <p:nvSpPr>
          <p:cNvPr id="9225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  <a:latin typeface="Monotype Corsiva" pitchFamily="66" charset="0"/>
              </a:rPr>
              <a:t>«</a:t>
            </a:r>
            <a:r>
              <a:rPr lang="ru-RU" dirty="0" err="1" smtClean="0">
                <a:solidFill>
                  <a:srgbClr val="C00000"/>
                </a:solidFill>
                <a:latin typeface="Monotype Corsiva" pitchFamily="66" charset="0"/>
              </a:rPr>
              <a:t>Заюшкина</a:t>
            </a:r>
            <a:r>
              <a:rPr lang="ru-RU" dirty="0" smtClean="0">
                <a:solidFill>
                  <a:srgbClr val="C00000"/>
                </a:solidFill>
                <a:latin typeface="Monotype Corsiva" pitchFamily="66" charset="0"/>
              </a:rPr>
              <a:t> избушка»</a:t>
            </a:r>
            <a:br>
              <a:rPr lang="ru-RU" dirty="0" smtClean="0">
                <a:solidFill>
                  <a:srgbClr val="C00000"/>
                </a:solidFill>
                <a:latin typeface="Monotype Corsiva" pitchFamily="66" charset="0"/>
              </a:rPr>
            </a:br>
            <a:r>
              <a:rPr lang="ru-RU" sz="2000" dirty="0" smtClean="0">
                <a:solidFill>
                  <a:srgbClr val="C00000"/>
                </a:solidFill>
                <a:latin typeface="Monotype Corsiva" pitchFamily="66" charset="0"/>
              </a:rPr>
              <a:t>(Аппликация по сказке)</a:t>
            </a:r>
            <a:endParaRPr lang="ru-RU" sz="2000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10" name="Рисунок 9" descr="F:\Проект в гостях  у сказки\Сказка\IMG_20210216_162415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1131" y="1700808"/>
            <a:ext cx="6280035" cy="43471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42086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4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9525"/>
            <a:ext cx="9144000" cy="6867525"/>
          </a:xfrm>
          <a:prstGeom prst="rect">
            <a:avLst/>
          </a:prstGeom>
          <a:noFill/>
        </p:spPr>
      </p:pic>
      <p:pic>
        <p:nvPicPr>
          <p:cNvPr id="9219" name="Picture 3" descr="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9220" name="Picture 4" descr="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450" y="188913"/>
            <a:ext cx="6945313" cy="1439862"/>
          </a:xfrm>
          <a:prstGeom prst="rect">
            <a:avLst/>
          </a:prstGeom>
          <a:noFill/>
        </p:spPr>
      </p:pic>
      <p:pic>
        <p:nvPicPr>
          <p:cNvPr id="9221" name="Picture 5" descr="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87450" y="260350"/>
            <a:ext cx="7037388" cy="1254125"/>
          </a:xfrm>
          <a:prstGeom prst="rect">
            <a:avLst/>
          </a:prstGeom>
          <a:noFill/>
        </p:spPr>
      </p:pic>
      <p:sp>
        <p:nvSpPr>
          <p:cNvPr id="9225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  <a:latin typeface="Monotype Corsiva" pitchFamily="66" charset="0"/>
              </a:rPr>
              <a:t>«Репка»</a:t>
            </a:r>
            <a:endParaRPr lang="ru-RU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9" name="Рисунок 8" descr="F:\Проект в гостях  у сказки\Сказка\IMG_20210210_090602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636912"/>
            <a:ext cx="3892417" cy="30243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F:\Проект в гостях  у сказки\Сказка\IMG_20210210_090628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514475"/>
            <a:ext cx="3888432" cy="2880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F:\Проект в гостях  у сказки\Сказка\IMG_20210210_094038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5801" y="4581128"/>
            <a:ext cx="3003414" cy="15550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4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9525"/>
            <a:ext cx="9144000" cy="6867525"/>
          </a:xfrm>
          <a:prstGeom prst="rect">
            <a:avLst/>
          </a:prstGeom>
          <a:noFill/>
        </p:spPr>
      </p:pic>
      <p:pic>
        <p:nvPicPr>
          <p:cNvPr id="9219" name="Picture 3" descr="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9220" name="Picture 4" descr="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450" y="188913"/>
            <a:ext cx="6945313" cy="1439862"/>
          </a:xfrm>
          <a:prstGeom prst="rect">
            <a:avLst/>
          </a:prstGeom>
          <a:noFill/>
        </p:spPr>
      </p:pic>
      <p:pic>
        <p:nvPicPr>
          <p:cNvPr id="9221" name="Picture 5" descr="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87450" y="260350"/>
            <a:ext cx="7037388" cy="1254125"/>
          </a:xfrm>
          <a:prstGeom prst="rect">
            <a:avLst/>
          </a:prstGeom>
          <a:noFill/>
        </p:spPr>
      </p:pic>
      <p:sp>
        <p:nvSpPr>
          <p:cNvPr id="9225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  <a:latin typeface="Monotype Corsiva" pitchFamily="66" charset="0"/>
              </a:rPr>
              <a:t>«Колобок»</a:t>
            </a:r>
            <a:endParaRPr lang="ru-RU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11" name="Рисунок 10" descr="F:\Проект в гостях  у сказки\Сказка\IMG_20210217_090013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7248" y="1772816"/>
            <a:ext cx="6549503" cy="43204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20686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4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9525"/>
            <a:ext cx="9144000" cy="6867525"/>
          </a:xfrm>
          <a:prstGeom prst="rect">
            <a:avLst/>
          </a:prstGeom>
          <a:noFill/>
        </p:spPr>
      </p:pic>
      <p:pic>
        <p:nvPicPr>
          <p:cNvPr id="9219" name="Picture 3" descr="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9220" name="Picture 4" descr="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450" y="188913"/>
            <a:ext cx="6945313" cy="1439862"/>
          </a:xfrm>
          <a:prstGeom prst="rect">
            <a:avLst/>
          </a:prstGeom>
          <a:noFill/>
        </p:spPr>
      </p:pic>
      <p:pic>
        <p:nvPicPr>
          <p:cNvPr id="9221" name="Picture 5" descr="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87450" y="260350"/>
            <a:ext cx="7037388" cy="1254125"/>
          </a:xfrm>
          <a:prstGeom prst="rect">
            <a:avLst/>
          </a:prstGeom>
          <a:noFill/>
        </p:spPr>
      </p:pic>
      <p:sp>
        <p:nvSpPr>
          <p:cNvPr id="9225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  <a:latin typeface="Monotype Corsiva" pitchFamily="66" charset="0"/>
              </a:rPr>
              <a:t>«Колобок»</a:t>
            </a:r>
            <a:endParaRPr lang="ru-RU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8" name="Рисунок 7" descr="F:\Проект в гостях  у сказки\Сказка\IMG_20210217_103118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782360"/>
            <a:ext cx="2304255" cy="309634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F:\Проект в гостях  у сказки\Сказка\IMG_20210217_103136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751274"/>
            <a:ext cx="2448272" cy="3895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F:\Проект в гостях  у сказки\Сказка\IMG_20210223_160254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4068" y="1751274"/>
            <a:ext cx="2350770" cy="34023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27520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4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9525"/>
            <a:ext cx="9144000" cy="6867525"/>
          </a:xfrm>
          <a:prstGeom prst="rect">
            <a:avLst/>
          </a:prstGeom>
          <a:noFill/>
        </p:spPr>
      </p:pic>
      <p:pic>
        <p:nvPicPr>
          <p:cNvPr id="9219" name="Picture 3" descr="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9220" name="Picture 4" descr="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450" y="188913"/>
            <a:ext cx="6945313" cy="1439862"/>
          </a:xfrm>
          <a:prstGeom prst="rect">
            <a:avLst/>
          </a:prstGeom>
          <a:noFill/>
        </p:spPr>
      </p:pic>
      <p:pic>
        <p:nvPicPr>
          <p:cNvPr id="9221" name="Picture 5" descr="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87450" y="260350"/>
            <a:ext cx="7037388" cy="1254125"/>
          </a:xfrm>
          <a:prstGeom prst="rect">
            <a:avLst/>
          </a:prstGeom>
          <a:noFill/>
        </p:spPr>
      </p:pic>
      <p:sp>
        <p:nvSpPr>
          <p:cNvPr id="9225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Три медведя</a:t>
            </a:r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/>
            </a:r>
            <a:br>
              <a:rPr lang="ru-RU" sz="12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</a:br>
            <a:r>
              <a:rPr lang="ru-RU" sz="32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(рисование)</a:t>
            </a:r>
            <a:endParaRPr lang="ru-RU" sz="3200" dirty="0">
              <a:solidFill>
                <a:schemeClr val="accent5">
                  <a:lumMod val="5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9" name="Рисунок 8" descr="F:\Проект в гостях  у сказки\ФОТО сКАЗКА\IMG_20210224_200248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6" y="3727792"/>
            <a:ext cx="3062039" cy="2520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F:\Проект в гостях  у сказки\ФОТО сКАЗКА\IMG_20210224_200222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9965" y="1626313"/>
            <a:ext cx="3490203" cy="20907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F:\Проект в гостях  у сказки\ФОТО сКАЗКА\IMG_20210224_161651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0114" y="1600782"/>
            <a:ext cx="2784902" cy="26642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F:\Проект в гостях  у сказки\ФОТО сКАЗКА\IMG_20210224_160236.jpg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986" y="3933056"/>
            <a:ext cx="3927158" cy="25922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4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9525"/>
            <a:ext cx="9144000" cy="6867525"/>
          </a:xfrm>
          <a:prstGeom prst="rect">
            <a:avLst/>
          </a:prstGeom>
          <a:noFill/>
        </p:spPr>
      </p:pic>
      <p:pic>
        <p:nvPicPr>
          <p:cNvPr id="9219" name="Picture 3" descr="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9220" name="Picture 4" descr="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450" y="188913"/>
            <a:ext cx="6945313" cy="1439862"/>
          </a:xfrm>
          <a:prstGeom prst="rect">
            <a:avLst/>
          </a:prstGeom>
          <a:noFill/>
        </p:spPr>
      </p:pic>
      <p:pic>
        <p:nvPicPr>
          <p:cNvPr id="9221" name="Picture 5" descr="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87450" y="260350"/>
            <a:ext cx="7037388" cy="1254125"/>
          </a:xfrm>
          <a:prstGeom prst="rect">
            <a:avLst/>
          </a:prstGeom>
          <a:noFill/>
        </p:spPr>
      </p:pic>
      <p:sp>
        <p:nvSpPr>
          <p:cNvPr id="9225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Три медведя</a:t>
            </a:r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/>
            </a:r>
            <a:br>
              <a:rPr lang="ru-RU" sz="12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</a:br>
            <a:r>
              <a:rPr lang="ru-RU" sz="32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(рисование)</a:t>
            </a:r>
            <a:endParaRPr lang="ru-RU" sz="3200" dirty="0">
              <a:solidFill>
                <a:schemeClr val="accent5">
                  <a:lumMod val="5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13" name="Рисунок 12" descr="F:\Проект в гостях  у сказки\Новая папка\IMG_20210225_183808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639609"/>
            <a:ext cx="2547482" cy="23284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 descr="F:\Проект в гостях  у сказки\Новая папка\IMG_20210225_183843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094548"/>
            <a:ext cx="2367022" cy="20707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Рисунок 15" descr="F:\Проект в гостях  у сказки\Новая папка\IMG_20210225_183936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639609"/>
            <a:ext cx="3280393" cy="43205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08529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 descr="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548" y="-38378"/>
            <a:ext cx="8995903" cy="6896378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983" y="188640"/>
            <a:ext cx="7035800" cy="1295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043608" y="188640"/>
            <a:ext cx="741682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       Дидактические игры </a:t>
            </a:r>
          </a:p>
          <a:p>
            <a:r>
              <a:rPr lang="ru-RU" sz="4400" dirty="0">
                <a:solidFill>
                  <a:srgbClr val="C00000"/>
                </a:solidFill>
                <a:latin typeface="Monotype Corsiva" panose="03010101010201010101" pitchFamily="66" charset="0"/>
              </a:rPr>
              <a:t> </a:t>
            </a:r>
            <a:r>
              <a:rPr lang="ru-RU" sz="44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              </a:t>
            </a:r>
            <a:r>
              <a:rPr lang="ru-RU" sz="36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по сказкам.</a:t>
            </a:r>
            <a:endParaRPr lang="ru-RU" sz="3600" dirty="0">
              <a:solidFill>
                <a:srgbClr val="C0000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9499" y="1511984"/>
            <a:ext cx="3613327" cy="281481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011" y="1492961"/>
            <a:ext cx="3547740" cy="2564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14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4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9525"/>
            <a:ext cx="9144000" cy="6867525"/>
          </a:xfrm>
          <a:prstGeom prst="rect">
            <a:avLst/>
          </a:prstGeom>
          <a:noFill/>
        </p:spPr>
      </p:pic>
      <p:pic>
        <p:nvPicPr>
          <p:cNvPr id="11267" name="Picture 3" descr="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1268" name="Picture 4" descr="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450" y="188913"/>
            <a:ext cx="6945313" cy="1439862"/>
          </a:xfrm>
          <a:prstGeom prst="rect">
            <a:avLst/>
          </a:prstGeom>
          <a:noFill/>
        </p:spPr>
      </p:pic>
      <p:pic>
        <p:nvPicPr>
          <p:cNvPr id="11269" name="Picture 5" descr="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87450" y="260350"/>
            <a:ext cx="7037388" cy="1254125"/>
          </a:xfrm>
          <a:prstGeom prst="rect">
            <a:avLst/>
          </a:prstGeom>
          <a:noFill/>
        </p:spPr>
      </p:pic>
      <p:sp>
        <p:nvSpPr>
          <p:cNvPr id="11271" name="Rectangle 7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600200"/>
            <a:ext cx="7343775" cy="4492625"/>
          </a:xfrm>
        </p:spPr>
        <p:txBody>
          <a:bodyPr/>
          <a:lstStyle/>
          <a:p>
            <a:pPr>
              <a:lnSpc>
                <a:spcPct val="90000"/>
              </a:lnSpc>
              <a:buNone/>
            </a:pPr>
            <a:endParaRPr lang="ru-RU" sz="1400" dirty="0">
              <a:solidFill>
                <a:srgbClr val="C00000"/>
              </a:solidFill>
            </a:endParaRPr>
          </a:p>
          <a:p>
            <a:pPr>
              <a:lnSpc>
                <a:spcPct val="90000"/>
              </a:lnSpc>
              <a:buNone/>
            </a:pPr>
            <a:endParaRPr lang="ru-RU" dirty="0"/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title"/>
          </p:nvPr>
        </p:nvSpPr>
        <p:spPr>
          <a:xfrm>
            <a:off x="457200" y="-459432"/>
            <a:ext cx="8229600" cy="1877070"/>
          </a:xfrm>
        </p:spPr>
        <p:txBody>
          <a:bodyPr/>
          <a:lstStyle/>
          <a:p>
            <a:r>
              <a:rPr lang="ru-RU" sz="5400" dirty="0" smtClean="0">
                <a:solidFill>
                  <a:srgbClr val="C00000"/>
                </a:solidFill>
                <a:latin typeface="Monotype Corsiva" pitchFamily="66" charset="0"/>
              </a:rPr>
              <a:t>Театрализация</a:t>
            </a:r>
            <a:r>
              <a:rPr lang="ru-RU" sz="1600" dirty="0" smtClean="0">
                <a:solidFill>
                  <a:srgbClr val="C00000"/>
                </a:solidFill>
                <a:latin typeface="Monotype Corsiva" pitchFamily="66" charset="0"/>
              </a:rPr>
              <a:t> </a:t>
            </a:r>
            <a:br>
              <a:rPr lang="ru-RU" sz="1600" dirty="0" smtClean="0">
                <a:solidFill>
                  <a:srgbClr val="C00000"/>
                </a:solidFill>
                <a:latin typeface="Monotype Corsiva" pitchFamily="66" charset="0"/>
              </a:rPr>
            </a:br>
            <a:r>
              <a:rPr lang="ru-RU" sz="2800" dirty="0" smtClean="0">
                <a:solidFill>
                  <a:srgbClr val="C00000"/>
                </a:solidFill>
                <a:latin typeface="Monotype Corsiva" pitchFamily="66" charset="0"/>
              </a:rPr>
              <a:t>по прочитанным книгам</a:t>
            </a:r>
            <a:endParaRPr lang="ru-RU" sz="2800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12" name="Рисунок 11" descr="F:\Проект в гостях  у сказки\Сказка\IMG_20210218_112146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5" y="1772816"/>
            <a:ext cx="5961774" cy="41764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4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9525"/>
            <a:ext cx="9144000" cy="6867525"/>
          </a:xfrm>
          <a:prstGeom prst="rect">
            <a:avLst/>
          </a:prstGeom>
          <a:noFill/>
        </p:spPr>
      </p:pic>
      <p:pic>
        <p:nvPicPr>
          <p:cNvPr id="11267" name="Picture 3" descr="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1268" name="Picture 4" descr="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450" y="188913"/>
            <a:ext cx="6945313" cy="1439862"/>
          </a:xfrm>
          <a:prstGeom prst="rect">
            <a:avLst/>
          </a:prstGeom>
          <a:noFill/>
        </p:spPr>
      </p:pic>
      <p:pic>
        <p:nvPicPr>
          <p:cNvPr id="11269" name="Picture 5" descr="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87450" y="260350"/>
            <a:ext cx="7037388" cy="1254125"/>
          </a:xfrm>
          <a:prstGeom prst="rect">
            <a:avLst/>
          </a:prstGeom>
          <a:noFill/>
        </p:spPr>
      </p:pic>
      <p:sp>
        <p:nvSpPr>
          <p:cNvPr id="11271" name="Rectangle 7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600200"/>
            <a:ext cx="7343775" cy="4492625"/>
          </a:xfrm>
        </p:spPr>
        <p:txBody>
          <a:bodyPr/>
          <a:lstStyle/>
          <a:p>
            <a:pPr>
              <a:lnSpc>
                <a:spcPct val="90000"/>
              </a:lnSpc>
              <a:buNone/>
            </a:pPr>
            <a:endParaRPr lang="ru-RU" sz="1400" dirty="0">
              <a:solidFill>
                <a:srgbClr val="C00000"/>
              </a:solidFill>
            </a:endParaRPr>
          </a:p>
          <a:p>
            <a:pPr>
              <a:lnSpc>
                <a:spcPct val="90000"/>
              </a:lnSpc>
              <a:buNone/>
            </a:pPr>
            <a:endParaRPr lang="ru-RU" dirty="0"/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title"/>
          </p:nvPr>
        </p:nvSpPr>
        <p:spPr>
          <a:xfrm>
            <a:off x="457200" y="-459432"/>
            <a:ext cx="8229600" cy="1877070"/>
          </a:xfrm>
        </p:spPr>
        <p:txBody>
          <a:bodyPr/>
          <a:lstStyle/>
          <a:p>
            <a:r>
              <a:rPr lang="ru-RU" sz="5400" dirty="0" smtClean="0">
                <a:solidFill>
                  <a:srgbClr val="C00000"/>
                </a:solidFill>
                <a:latin typeface="Monotype Corsiva" pitchFamily="66" charset="0"/>
              </a:rPr>
              <a:t>Театрализация</a:t>
            </a:r>
            <a:r>
              <a:rPr lang="ru-RU" sz="1600" dirty="0" smtClean="0">
                <a:solidFill>
                  <a:srgbClr val="C00000"/>
                </a:solidFill>
                <a:latin typeface="Monotype Corsiva" pitchFamily="66" charset="0"/>
              </a:rPr>
              <a:t> </a:t>
            </a:r>
            <a:br>
              <a:rPr lang="ru-RU" sz="1600" dirty="0" smtClean="0">
                <a:solidFill>
                  <a:srgbClr val="C00000"/>
                </a:solidFill>
                <a:latin typeface="Monotype Corsiva" pitchFamily="66" charset="0"/>
              </a:rPr>
            </a:br>
            <a:endParaRPr lang="ru-RU" sz="2800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9" name="Рисунок 8" descr="F:\Проект в гостях  у сказки\ФОТО сКАЗКА\IMG-296eb83e9cba6382e453af58b7d0ff71-V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9602" y="1488579"/>
            <a:ext cx="2804795" cy="268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F:\Проект в гостях  у сказки\ФОТО сКАЗКА\IMG-73f7da174fd562e609ca5d729fd8d7d9-V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068960"/>
            <a:ext cx="3238500" cy="31711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F:\Проект в гостях  у сказки\ФОТО сКАЗКА\IMG-35757e7028d58b1f233d121173728cfd-V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729" y="3429000"/>
            <a:ext cx="3451231" cy="27363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36684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2" descr="4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9525"/>
            <a:ext cx="9144000" cy="6867525"/>
          </a:xfrm>
          <a:prstGeom prst="rect">
            <a:avLst/>
          </a:prstGeom>
          <a:noFill/>
        </p:spPr>
      </p:pic>
      <p:pic>
        <p:nvPicPr>
          <p:cNvPr id="4" name="Picture 3" descr="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" name="Picture 5" descr="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450" y="260350"/>
            <a:ext cx="7037388" cy="1254125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547664" y="404664"/>
            <a:ext cx="9124387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C00000"/>
                </a:solidFill>
                <a:latin typeface="Monotype Corsiva" pitchFamily="66" charset="0"/>
              </a:rPr>
              <a:t>Драматизация сказки «</a:t>
            </a:r>
            <a:r>
              <a:rPr lang="ru-RU" sz="4400" dirty="0" smtClean="0">
                <a:solidFill>
                  <a:srgbClr val="C00000"/>
                </a:solidFill>
                <a:latin typeface="Monotype Corsiva" pitchFamily="66" charset="0"/>
              </a:rPr>
              <a:t>Теремок</a:t>
            </a:r>
            <a:r>
              <a:rPr lang="ru-RU" sz="3600" dirty="0" smtClean="0">
                <a:solidFill>
                  <a:srgbClr val="C00000"/>
                </a:solidFill>
                <a:latin typeface="Monotype Corsiva" pitchFamily="66" charset="0"/>
              </a:rPr>
              <a:t>»</a:t>
            </a:r>
          </a:p>
          <a:p>
            <a:endParaRPr lang="ru-RU" sz="4800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10" name="Рисунок 9" descr="F:\Проект в гостях  у сказки\Сказка\IMG_20210223_161631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661446"/>
            <a:ext cx="3240186" cy="3783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F:\Проект в гостях  у сказки\Сказка\IMG-430b14ce6332c83418727e03ee60dc7a-V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934" y="2492896"/>
            <a:ext cx="3956904" cy="30967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13138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2" descr="4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9525"/>
            <a:ext cx="9144000" cy="6867525"/>
          </a:xfrm>
          <a:prstGeom prst="rect">
            <a:avLst/>
          </a:prstGeom>
          <a:noFill/>
        </p:spPr>
      </p:pic>
      <p:pic>
        <p:nvPicPr>
          <p:cNvPr id="4" name="Picture 3" descr="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" name="Picture 5" descr="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450" y="260350"/>
            <a:ext cx="7037388" cy="1254125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547664" y="404664"/>
            <a:ext cx="9124387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C00000"/>
                </a:solidFill>
                <a:latin typeface="Monotype Corsiva" pitchFamily="66" charset="0"/>
              </a:rPr>
              <a:t>Драматизация сказки «</a:t>
            </a:r>
            <a:r>
              <a:rPr lang="ru-RU" sz="4400" dirty="0" smtClean="0">
                <a:solidFill>
                  <a:srgbClr val="C00000"/>
                </a:solidFill>
                <a:latin typeface="Monotype Corsiva" pitchFamily="66" charset="0"/>
              </a:rPr>
              <a:t>Теремок</a:t>
            </a:r>
            <a:r>
              <a:rPr lang="ru-RU" sz="3600" dirty="0" smtClean="0">
                <a:solidFill>
                  <a:srgbClr val="C00000"/>
                </a:solidFill>
                <a:latin typeface="Monotype Corsiva" pitchFamily="66" charset="0"/>
              </a:rPr>
              <a:t>»</a:t>
            </a:r>
          </a:p>
          <a:p>
            <a:endParaRPr lang="ru-RU" sz="4800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574786"/>
            <a:ext cx="5976664" cy="4482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6497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РаР</a:t>
            </a:r>
            <a:endParaRPr lang="ru-RU" dirty="0"/>
          </a:p>
        </p:txBody>
      </p:sp>
      <p:pic>
        <p:nvPicPr>
          <p:cNvPr id="3" name="Picture 2" descr="4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9525"/>
            <a:ext cx="9144000" cy="6867525"/>
          </a:xfrm>
          <a:prstGeom prst="rect">
            <a:avLst/>
          </a:prstGeom>
          <a:noFill/>
        </p:spPr>
      </p:pic>
      <p:pic>
        <p:nvPicPr>
          <p:cNvPr id="4" name="Picture 3" descr="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" name="Picture 5" descr="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260350"/>
            <a:ext cx="7469262" cy="1331089"/>
          </a:xfrm>
          <a:prstGeom prst="rect">
            <a:avLst/>
          </a:prstGeom>
          <a:noFill/>
        </p:spPr>
      </p:pic>
      <p:pic>
        <p:nvPicPr>
          <p:cNvPr id="8" name="Рисунок 7" descr="F:\Проект в гостях  у сказки\ФОТО сКАЗКА\IMG_20210224_120245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689" y="3645023"/>
            <a:ext cx="3449279" cy="2439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F:\Проект в гостях  у сказки\ФОТО сКАЗКА\IMG_20210224_120330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8022" y="3704420"/>
            <a:ext cx="3552825" cy="23805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F:\Проект в гостях  у сказки\ФОТО сКАЗКА\IMG_20210224_120330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1" y="3140968"/>
            <a:ext cx="3652838" cy="3096379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extBox 12"/>
          <p:cNvSpPr txBox="1"/>
          <p:nvPr/>
        </p:nvSpPr>
        <p:spPr>
          <a:xfrm>
            <a:off x="789257" y="-948228"/>
            <a:ext cx="7439333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dirty="0" smtClean="0">
              <a:solidFill>
                <a:srgbClr val="C00000"/>
              </a:solidFill>
              <a:latin typeface="Monotype Corsiva" pitchFamily="66" charset="0"/>
            </a:endParaRPr>
          </a:p>
          <a:p>
            <a:pPr algn="ctr"/>
            <a:endParaRPr lang="ru-RU" sz="3600" dirty="0">
              <a:solidFill>
                <a:srgbClr val="C00000"/>
              </a:solidFill>
              <a:latin typeface="Monotype Corsiva" pitchFamily="66" charset="0"/>
            </a:endParaRPr>
          </a:p>
          <a:p>
            <a:pPr algn="ctr"/>
            <a:endParaRPr lang="ru-RU" sz="3600" dirty="0" smtClean="0">
              <a:solidFill>
                <a:srgbClr val="C00000"/>
              </a:solidFill>
              <a:latin typeface="Monotype Corsiva" pitchFamily="66" charset="0"/>
            </a:endParaRPr>
          </a:p>
          <a:p>
            <a:pPr algn="ctr"/>
            <a:r>
              <a:rPr lang="ru-RU" sz="3600" dirty="0" smtClean="0">
                <a:solidFill>
                  <a:srgbClr val="C00000"/>
                </a:solidFill>
                <a:latin typeface="Monotype Corsiva" pitchFamily="66" charset="0"/>
              </a:rPr>
              <a:t>Работа с родителями</a:t>
            </a:r>
          </a:p>
          <a:p>
            <a:pPr algn="ctr"/>
            <a:endParaRPr lang="ru-RU" sz="3600" dirty="0">
              <a:solidFill>
                <a:srgbClr val="C00000"/>
              </a:solidFill>
              <a:latin typeface="Monotype Corsiva" pitchFamily="66" charset="0"/>
            </a:endParaRPr>
          </a:p>
          <a:p>
            <a:pPr>
              <a:buFontTx/>
              <a:buChar char="-"/>
            </a:pPr>
            <a:r>
              <a:rPr lang="ru-RU" altLang="ru-RU" sz="2400" dirty="0"/>
              <a:t>Консультация для родителей</a:t>
            </a:r>
            <a:r>
              <a:rPr lang="en-US" altLang="ru-RU" sz="2400" dirty="0" smtClean="0"/>
              <a:t>:« «»</a:t>
            </a:r>
            <a:endParaRPr lang="ru-RU" altLang="ru-RU" sz="2400" dirty="0"/>
          </a:p>
          <a:p>
            <a:pPr>
              <a:buFontTx/>
              <a:buChar char="-"/>
            </a:pPr>
            <a:r>
              <a:rPr lang="ru-RU" altLang="ru-RU" sz="2400" dirty="0"/>
              <a:t>Участие в пополнении предметно- пространственной </a:t>
            </a:r>
            <a:r>
              <a:rPr lang="ru-RU" altLang="ru-RU" sz="2400" dirty="0" smtClean="0"/>
              <a:t>среды.</a:t>
            </a:r>
            <a:endParaRPr lang="ru-RU" altLang="ru-RU" sz="2400" dirty="0"/>
          </a:p>
          <a:p>
            <a:pPr algn="ctr"/>
            <a:endParaRPr lang="ru-RU" sz="3600" dirty="0" smtClean="0">
              <a:solidFill>
                <a:srgbClr val="C00000"/>
              </a:solidFill>
              <a:latin typeface="Monotype Corsiva" pitchFamily="66" charset="0"/>
            </a:endParaRPr>
          </a:p>
          <a:p>
            <a:pPr algn="ctr"/>
            <a:endParaRPr lang="ru-RU" sz="3600" dirty="0">
              <a:solidFill>
                <a:srgbClr val="C00000"/>
              </a:solidFill>
              <a:latin typeface="Monotype Corsiva" pitchFamily="66" charset="0"/>
            </a:endParaRPr>
          </a:p>
          <a:p>
            <a:pPr algn="ctr"/>
            <a:r>
              <a:rPr lang="ru-RU" sz="3600" dirty="0" smtClean="0">
                <a:solidFill>
                  <a:srgbClr val="C00000"/>
                </a:solidFill>
                <a:latin typeface="Monotype Corsiva" pitchFamily="66" charset="0"/>
              </a:rPr>
              <a:t> </a:t>
            </a:r>
            <a:endParaRPr lang="ru-RU" sz="3600" dirty="0" smtClean="0">
              <a:solidFill>
                <a:srgbClr val="C00000"/>
              </a:solidFill>
              <a:latin typeface="Monotype Corsiva" pitchFamily="66" charset="0"/>
            </a:endParaRPr>
          </a:p>
          <a:p>
            <a:pPr algn="ctr"/>
            <a:endParaRPr lang="ru-RU" sz="4800" dirty="0">
              <a:solidFill>
                <a:srgbClr val="C00000"/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0032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РаР</a:t>
            </a:r>
            <a:endParaRPr lang="ru-RU" dirty="0"/>
          </a:p>
        </p:txBody>
      </p:sp>
      <p:pic>
        <p:nvPicPr>
          <p:cNvPr id="3" name="Picture 2" descr="4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9525"/>
            <a:ext cx="9144000" cy="6867525"/>
          </a:xfrm>
          <a:prstGeom prst="rect">
            <a:avLst/>
          </a:prstGeom>
          <a:noFill/>
        </p:spPr>
      </p:pic>
      <p:pic>
        <p:nvPicPr>
          <p:cNvPr id="4" name="Picture 3" descr="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" name="Picture 5" descr="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260350"/>
            <a:ext cx="7469262" cy="1331089"/>
          </a:xfrm>
          <a:prstGeom prst="rect">
            <a:avLst/>
          </a:prstGeom>
          <a:noFill/>
        </p:spPr>
      </p:pic>
      <p:pic>
        <p:nvPicPr>
          <p:cNvPr id="9" name="Рисунок 8" descr="F:\Проект в гостях  у сказки\Сказка\IMG_20210210_094038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334" y="687933"/>
            <a:ext cx="4320481" cy="2736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F:\Проект в гостях  у сказки\Сказка\IMG_20210215_072055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2434" y="687932"/>
            <a:ext cx="2701375" cy="5045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F:\Проект в гостях  у сказки\Сказка\IMG_20210220_140210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99" y="3573016"/>
            <a:ext cx="4226215" cy="26424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2451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4">
      <a:dk1>
        <a:srgbClr val="000000"/>
      </a:dk1>
      <a:lt1>
        <a:srgbClr val="DEF6F1"/>
      </a:lt1>
      <a:dk2>
        <a:srgbClr val="000000"/>
      </a:dk2>
      <a:lt2>
        <a:srgbClr val="969696"/>
      </a:lt2>
      <a:accent1>
        <a:srgbClr val="FFFFFF"/>
      </a:accent1>
      <a:accent2>
        <a:srgbClr val="8DC6FF"/>
      </a:accent2>
      <a:accent3>
        <a:srgbClr val="ECFAF7"/>
      </a:accent3>
      <a:accent4>
        <a:srgbClr val="000000"/>
      </a:accent4>
      <a:accent5>
        <a:srgbClr val="FFFFFF"/>
      </a:accent5>
      <a:accent6>
        <a:srgbClr val="7FB3E7"/>
      </a:accent6>
      <a:hlink>
        <a:srgbClr val="0066CC"/>
      </a:hlink>
      <a:folHlink>
        <a:srgbClr val="00A8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1093</TotalTime>
  <Words>480</Words>
  <Application>Microsoft Office PowerPoint</Application>
  <PresentationFormat>Экран (4:3)</PresentationFormat>
  <Paragraphs>82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Оформление по умолчанию</vt:lpstr>
      <vt:lpstr>проект «В гостях у сказки»     .</vt:lpstr>
      <vt:lpstr>Презентация PowerPoint</vt:lpstr>
      <vt:lpstr>Цели и задачи проекта</vt:lpstr>
      <vt:lpstr>Презентация PowerPoint</vt:lpstr>
      <vt:lpstr>Презентация PowerPoint</vt:lpstr>
      <vt:lpstr>Презентация PowerPoint</vt:lpstr>
      <vt:lpstr>Презентация PowerPoint</vt:lpstr>
      <vt:lpstr>Этапы работы</vt:lpstr>
      <vt:lpstr>Формы взаимодействия</vt:lpstr>
      <vt:lpstr>Работа с детьми</vt:lpstr>
      <vt:lpstr>Книжкин дом</vt:lpstr>
      <vt:lpstr>«Заюшкина избушка» (Аппликация по сказке)</vt:lpstr>
      <vt:lpstr>«Заюшкина избушка» (Аппликация по сказке)</vt:lpstr>
      <vt:lpstr>«Репка»</vt:lpstr>
      <vt:lpstr>«Колобок»</vt:lpstr>
      <vt:lpstr>«Колобок»</vt:lpstr>
      <vt:lpstr>Три медведя (рисование)</vt:lpstr>
      <vt:lpstr>Три медведя (рисование)</vt:lpstr>
      <vt:lpstr>Презентация PowerPoint</vt:lpstr>
      <vt:lpstr>Театрализация  по прочитанным книгам</vt:lpstr>
      <vt:lpstr>Театрализация  </vt:lpstr>
      <vt:lpstr>Презентация PowerPoint</vt:lpstr>
      <vt:lpstr>Презентация PowerPoint</vt:lpstr>
      <vt:lpstr>РаР</vt:lpstr>
      <vt:lpstr>РаР</vt:lpstr>
    </vt:vector>
  </TitlesOfParts>
  <Company>КШИ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Юлия</dc:creator>
  <cp:lastModifiedBy>Dima</cp:lastModifiedBy>
  <cp:revision>116</cp:revision>
  <dcterms:created xsi:type="dcterms:W3CDTF">2011-07-01T11:47:09Z</dcterms:created>
  <dcterms:modified xsi:type="dcterms:W3CDTF">2021-02-25T14:55:07Z</dcterms:modified>
</cp:coreProperties>
</file>